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4"/>
  </p:notesMasterIdLst>
  <p:sldIdLst>
    <p:sldId id="571" r:id="rId2"/>
    <p:sldId id="572" r:id="rId3"/>
    <p:sldId id="573" r:id="rId4"/>
    <p:sldId id="574" r:id="rId5"/>
    <p:sldId id="575" r:id="rId6"/>
    <p:sldId id="582" r:id="rId7"/>
    <p:sldId id="576" r:id="rId8"/>
    <p:sldId id="577" r:id="rId9"/>
    <p:sldId id="578" r:id="rId10"/>
    <p:sldId id="580" r:id="rId11"/>
    <p:sldId id="581" r:id="rId12"/>
    <p:sldId id="584" r:id="rId1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rrows Diagram" id="{B6D18F6B-13C0-4689-8D47-3BF47272F27F}">
          <p14:sldIdLst>
            <p14:sldId id="571"/>
            <p14:sldId id="572"/>
            <p14:sldId id="573"/>
            <p14:sldId id="574"/>
            <p14:sldId id="575"/>
            <p14:sldId id="582"/>
            <p14:sldId id="576"/>
            <p14:sldId id="577"/>
            <p14:sldId id="578"/>
            <p14:sldId id="580"/>
            <p14:sldId id="581"/>
            <p14:sldId id="5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5E89"/>
    <a:srgbClr val="A86E3E"/>
    <a:srgbClr val="52361E"/>
    <a:srgbClr val="D3A577"/>
    <a:srgbClr val="83C937"/>
    <a:srgbClr val="FFE9D9"/>
    <a:srgbClr val="FFCC99"/>
    <a:srgbClr val="006BB4"/>
    <a:srgbClr val="53B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3" autoAdjust="0"/>
    <p:restoredTop sz="87227" autoAdjust="0"/>
  </p:normalViewPr>
  <p:slideViewPr>
    <p:cSldViewPr snapToGrid="0">
      <p:cViewPr varScale="1">
        <p:scale>
          <a:sx n="73" d="100"/>
          <a:sy n="73" d="100"/>
        </p:scale>
        <p:origin x="1272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16/02/2024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621-A371-411C-AD8C-2AD1E4296D1B}" type="datetime1">
              <a:rPr lang="id-ID" smtClean="0"/>
              <a:pPr/>
              <a:t>16/02/2024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880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9D41-0280-4DFE-9BB9-6C5AE218CC07}" type="datetime1">
              <a:rPr lang="id-ID" smtClean="0"/>
              <a:pPr/>
              <a:t>16/02/2024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355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65" y="290281"/>
            <a:ext cx="78867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0BFA-28FB-4D2C-B722-F8EDB5F59EC5}" type="datetime1">
              <a:rPr lang="id-ID" smtClean="0"/>
              <a:pPr/>
              <a:t>16/02/2024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49840" y="1841194"/>
            <a:ext cx="1080000" cy="1080000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049840" y="3588809"/>
            <a:ext cx="1080000" cy="1080000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793040" y="3588808"/>
            <a:ext cx="1080000" cy="1080000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01864" y="3588808"/>
            <a:ext cx="1080000" cy="1080000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586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2286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2286000"/>
            <a:ext cx="15255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7A9D5-C2D5-4FF1-867F-AF74B7AB80EB}" type="datetime1">
              <a:rPr lang="id-ID" smtClean="0"/>
              <a:pPr/>
              <a:t>16/02/2024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343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37" r:id="rId3"/>
    <p:sldLayoutId id="2147483692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atin typeface="Candara" pitchFamily="34" charset="0"/>
              </a:rPr>
              <a:t>Rehberlik Nedir?</a:t>
            </a:r>
            <a:endParaRPr lang="id-ID" dirty="0">
              <a:latin typeface="Candara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261067" y="3899472"/>
            <a:ext cx="621864" cy="1197958"/>
          </a:xfrm>
          <a:custGeom>
            <a:avLst/>
            <a:gdLst>
              <a:gd name="T0" fmla="*/ 197 w 394"/>
              <a:gd name="T1" fmla="*/ 0 h 759"/>
              <a:gd name="T2" fmla="*/ 0 w 394"/>
              <a:gd name="T3" fmla="*/ 109 h 759"/>
              <a:gd name="T4" fmla="*/ 83 w 394"/>
              <a:gd name="T5" fmla="*/ 109 h 759"/>
              <a:gd name="T6" fmla="*/ 83 w 394"/>
              <a:gd name="T7" fmla="*/ 759 h 759"/>
              <a:gd name="T8" fmla="*/ 311 w 394"/>
              <a:gd name="T9" fmla="*/ 759 h 759"/>
              <a:gd name="T10" fmla="*/ 311 w 394"/>
              <a:gd name="T11" fmla="*/ 109 h 759"/>
              <a:gd name="T12" fmla="*/ 394 w 394"/>
              <a:gd name="T13" fmla="*/ 109 h 759"/>
              <a:gd name="T14" fmla="*/ 197 w 394"/>
              <a:gd name="T15" fmla="*/ 0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4" h="759">
                <a:moveTo>
                  <a:pt x="197" y="0"/>
                </a:moveTo>
                <a:lnTo>
                  <a:pt x="0" y="109"/>
                </a:lnTo>
                <a:lnTo>
                  <a:pt x="83" y="109"/>
                </a:lnTo>
                <a:lnTo>
                  <a:pt x="83" y="759"/>
                </a:lnTo>
                <a:lnTo>
                  <a:pt x="311" y="759"/>
                </a:lnTo>
                <a:lnTo>
                  <a:pt x="311" y="109"/>
                </a:lnTo>
                <a:lnTo>
                  <a:pt x="394" y="109"/>
                </a:lnTo>
                <a:lnTo>
                  <a:pt x="1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815063" y="3476479"/>
            <a:ext cx="1197958" cy="786011"/>
          </a:xfrm>
          <a:custGeom>
            <a:avLst/>
            <a:gdLst>
              <a:gd name="T0" fmla="*/ 0 w 759"/>
              <a:gd name="T1" fmla="*/ 154 h 498"/>
              <a:gd name="T2" fmla="*/ 43 w 759"/>
              <a:gd name="T3" fmla="*/ 377 h 498"/>
              <a:gd name="T4" fmla="*/ 69 w 759"/>
              <a:gd name="T5" fmla="*/ 297 h 498"/>
              <a:gd name="T6" fmla="*/ 688 w 759"/>
              <a:gd name="T7" fmla="*/ 498 h 498"/>
              <a:gd name="T8" fmla="*/ 759 w 759"/>
              <a:gd name="T9" fmla="*/ 282 h 498"/>
              <a:gd name="T10" fmla="*/ 140 w 759"/>
              <a:gd name="T11" fmla="*/ 81 h 498"/>
              <a:gd name="T12" fmla="*/ 166 w 759"/>
              <a:gd name="T13" fmla="*/ 0 h 498"/>
              <a:gd name="T14" fmla="*/ 0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0" y="154"/>
                </a:moveTo>
                <a:lnTo>
                  <a:pt x="43" y="377"/>
                </a:lnTo>
                <a:lnTo>
                  <a:pt x="69" y="297"/>
                </a:lnTo>
                <a:lnTo>
                  <a:pt x="688" y="498"/>
                </a:lnTo>
                <a:lnTo>
                  <a:pt x="759" y="282"/>
                </a:lnTo>
                <a:lnTo>
                  <a:pt x="140" y="81"/>
                </a:lnTo>
                <a:lnTo>
                  <a:pt x="166" y="0"/>
                </a:lnTo>
                <a:lnTo>
                  <a:pt x="0" y="15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571999" y="2357437"/>
            <a:ext cx="999087" cy="1119041"/>
          </a:xfrm>
          <a:custGeom>
            <a:avLst/>
            <a:gdLst>
              <a:gd name="T0" fmla="*/ 95 w 633"/>
              <a:gd name="T1" fmla="*/ 681 h 709"/>
              <a:gd name="T2" fmla="*/ 320 w 633"/>
              <a:gd name="T3" fmla="*/ 709 h 709"/>
              <a:gd name="T4" fmla="*/ 251 w 633"/>
              <a:gd name="T5" fmla="*/ 659 h 709"/>
              <a:gd name="T6" fmla="*/ 633 w 633"/>
              <a:gd name="T7" fmla="*/ 133 h 709"/>
              <a:gd name="T8" fmla="*/ 451 w 633"/>
              <a:gd name="T9" fmla="*/ 0 h 709"/>
              <a:gd name="T10" fmla="*/ 69 w 633"/>
              <a:gd name="T11" fmla="*/ 527 h 709"/>
              <a:gd name="T12" fmla="*/ 0 w 633"/>
              <a:gd name="T13" fmla="*/ 477 h 709"/>
              <a:gd name="T14" fmla="*/ 95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95" y="681"/>
                </a:moveTo>
                <a:lnTo>
                  <a:pt x="320" y="709"/>
                </a:lnTo>
                <a:lnTo>
                  <a:pt x="251" y="659"/>
                </a:lnTo>
                <a:lnTo>
                  <a:pt x="633" y="133"/>
                </a:lnTo>
                <a:lnTo>
                  <a:pt x="451" y="0"/>
                </a:lnTo>
                <a:lnTo>
                  <a:pt x="69" y="527"/>
                </a:lnTo>
                <a:lnTo>
                  <a:pt x="0" y="477"/>
                </a:lnTo>
                <a:lnTo>
                  <a:pt x="95" y="6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572912" y="2357437"/>
            <a:ext cx="999087" cy="1119041"/>
          </a:xfrm>
          <a:custGeom>
            <a:avLst/>
            <a:gdLst>
              <a:gd name="T0" fmla="*/ 538 w 633"/>
              <a:gd name="T1" fmla="*/ 681 h 709"/>
              <a:gd name="T2" fmla="*/ 633 w 633"/>
              <a:gd name="T3" fmla="*/ 477 h 709"/>
              <a:gd name="T4" fmla="*/ 564 w 633"/>
              <a:gd name="T5" fmla="*/ 527 h 709"/>
              <a:gd name="T6" fmla="*/ 183 w 633"/>
              <a:gd name="T7" fmla="*/ 0 h 709"/>
              <a:gd name="T8" fmla="*/ 0 w 633"/>
              <a:gd name="T9" fmla="*/ 133 h 709"/>
              <a:gd name="T10" fmla="*/ 382 w 633"/>
              <a:gd name="T11" fmla="*/ 659 h 709"/>
              <a:gd name="T12" fmla="*/ 313 w 633"/>
              <a:gd name="T13" fmla="*/ 709 h 709"/>
              <a:gd name="T14" fmla="*/ 538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538" y="681"/>
                </a:moveTo>
                <a:lnTo>
                  <a:pt x="633" y="477"/>
                </a:lnTo>
                <a:lnTo>
                  <a:pt x="564" y="527"/>
                </a:lnTo>
                <a:lnTo>
                  <a:pt x="183" y="0"/>
                </a:lnTo>
                <a:lnTo>
                  <a:pt x="0" y="133"/>
                </a:lnTo>
                <a:lnTo>
                  <a:pt x="382" y="659"/>
                </a:lnTo>
                <a:lnTo>
                  <a:pt x="313" y="709"/>
                </a:lnTo>
                <a:lnTo>
                  <a:pt x="538" y="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30979" y="3476479"/>
            <a:ext cx="1197958" cy="786011"/>
          </a:xfrm>
          <a:custGeom>
            <a:avLst/>
            <a:gdLst>
              <a:gd name="T0" fmla="*/ 759 w 759"/>
              <a:gd name="T1" fmla="*/ 154 h 498"/>
              <a:gd name="T2" fmla="*/ 593 w 759"/>
              <a:gd name="T3" fmla="*/ 0 h 498"/>
              <a:gd name="T4" fmla="*/ 619 w 759"/>
              <a:gd name="T5" fmla="*/ 81 h 498"/>
              <a:gd name="T6" fmla="*/ 0 w 759"/>
              <a:gd name="T7" fmla="*/ 282 h 498"/>
              <a:gd name="T8" fmla="*/ 71 w 759"/>
              <a:gd name="T9" fmla="*/ 498 h 498"/>
              <a:gd name="T10" fmla="*/ 690 w 759"/>
              <a:gd name="T11" fmla="*/ 297 h 498"/>
              <a:gd name="T12" fmla="*/ 716 w 759"/>
              <a:gd name="T13" fmla="*/ 377 h 498"/>
              <a:gd name="T14" fmla="*/ 759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759" y="154"/>
                </a:moveTo>
                <a:lnTo>
                  <a:pt x="593" y="0"/>
                </a:lnTo>
                <a:lnTo>
                  <a:pt x="619" y="81"/>
                </a:lnTo>
                <a:lnTo>
                  <a:pt x="0" y="282"/>
                </a:lnTo>
                <a:lnTo>
                  <a:pt x="71" y="498"/>
                </a:lnTo>
                <a:lnTo>
                  <a:pt x="690" y="297"/>
                </a:lnTo>
                <a:lnTo>
                  <a:pt x="716" y="377"/>
                </a:lnTo>
                <a:lnTo>
                  <a:pt x="759" y="15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4157274" y="3435415"/>
            <a:ext cx="808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50" b="1" dirty="0" smtClean="0">
                <a:latin typeface="+mj-lt"/>
              </a:rPr>
              <a:t>Rehberlik</a:t>
            </a:r>
          </a:p>
          <a:p>
            <a:pPr algn="ctr"/>
            <a:r>
              <a:rPr lang="tr-TR" sz="1050" b="1" dirty="0" smtClean="0">
                <a:latin typeface="+mj-lt"/>
              </a:rPr>
              <a:t>Servisi</a:t>
            </a:r>
            <a:endParaRPr lang="id-ID" sz="105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8693" y="2120284"/>
            <a:ext cx="226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Bireyin kendini anlaması</a:t>
            </a:r>
            <a:endParaRPr lang="id-ID" sz="16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26953" y="3803587"/>
            <a:ext cx="2064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Problemlerini çözmesi</a:t>
            </a:r>
            <a:endParaRPr lang="id-ID" sz="16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89734" y="5048460"/>
            <a:ext cx="2262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 Gerçekçi kararlar alması</a:t>
            </a:r>
            <a:endParaRPr lang="id-ID" sz="16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6568" y="3787056"/>
            <a:ext cx="250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dirty="0" smtClean="0"/>
              <a:t>Kapasitesini kendine en uygun düzeyde geliştirmesi</a:t>
            </a:r>
            <a:endParaRPr lang="id-ID" sz="16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5939" y="2120284"/>
            <a:ext cx="2641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600" b="1" dirty="0" smtClean="0"/>
              <a:t> Çevresine dengeli ve sağlıklı </a:t>
            </a:r>
          </a:p>
          <a:p>
            <a:pPr algn="r"/>
            <a:r>
              <a:rPr lang="tr-TR" sz="1600" b="1" dirty="0" smtClean="0"/>
              <a:t>bir uyum sağlayabilmesi için</a:t>
            </a:r>
            <a:endParaRPr lang="id-ID" sz="1600" b="1" dirty="0">
              <a:latin typeface="+mj-lt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3403419" y="2120283"/>
            <a:ext cx="726646" cy="726646"/>
            <a:chOff x="4537892" y="1684044"/>
            <a:chExt cx="968861" cy="968861"/>
          </a:xfrm>
        </p:grpSpPr>
        <p:sp>
          <p:nvSpPr>
            <p:cNvPr id="14" name="Oval 13"/>
            <p:cNvSpPr/>
            <p:nvPr/>
          </p:nvSpPr>
          <p:spPr>
            <a:xfrm>
              <a:off x="4537892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2" name="TextBox 31"/>
            <p:cNvSpPr txBox="1">
              <a:spLocks noChangeAspect="1"/>
            </p:cNvSpPr>
            <p:nvPr/>
          </p:nvSpPr>
          <p:spPr>
            <a:xfrm>
              <a:off x="4790973" y="19439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1"/>
                  </a:solidFill>
                </a:rPr>
                <a:t>Ç</a:t>
              </a:r>
              <a:endParaRPr lang="ru-RU" sz="405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oup 2"/>
          <p:cNvGrpSpPr/>
          <p:nvPr/>
        </p:nvGrpSpPr>
        <p:grpSpPr>
          <a:xfrm>
            <a:off x="5058176" y="2120283"/>
            <a:ext cx="726646" cy="726646"/>
            <a:chOff x="6744234" y="1684044"/>
            <a:chExt cx="968861" cy="968861"/>
          </a:xfrm>
        </p:grpSpPr>
        <p:sp>
          <p:nvSpPr>
            <p:cNvPr id="15" name="Oval 14"/>
            <p:cNvSpPr/>
            <p:nvPr/>
          </p:nvSpPr>
          <p:spPr>
            <a:xfrm>
              <a:off x="6744234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3" name="TextBox 32"/>
            <p:cNvSpPr txBox="1">
              <a:spLocks noChangeAspect="1"/>
            </p:cNvSpPr>
            <p:nvPr/>
          </p:nvSpPr>
          <p:spPr>
            <a:xfrm>
              <a:off x="6999348" y="1952581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2"/>
                  </a:solidFill>
                </a:rPr>
                <a:t>B</a:t>
              </a:r>
              <a:endParaRPr lang="ru-RU" sz="405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5694490" y="3796311"/>
            <a:ext cx="726646" cy="726646"/>
            <a:chOff x="7592653" y="3918748"/>
            <a:chExt cx="968861" cy="968861"/>
          </a:xfrm>
        </p:grpSpPr>
        <p:sp>
          <p:nvSpPr>
            <p:cNvPr id="17" name="Oval 16"/>
            <p:cNvSpPr/>
            <p:nvPr/>
          </p:nvSpPr>
          <p:spPr>
            <a:xfrm>
              <a:off x="7592653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4" name="TextBox 33"/>
            <p:cNvSpPr txBox="1">
              <a:spLocks noChangeAspect="1"/>
            </p:cNvSpPr>
            <p:nvPr/>
          </p:nvSpPr>
          <p:spPr>
            <a:xfrm>
              <a:off x="7871658" y="417369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3"/>
                  </a:solidFill>
                  <a:latin typeface="RaphaelIcons" pitchFamily="2" charset="0"/>
                </a:rPr>
                <a:t>P</a:t>
              </a:r>
              <a:endParaRPr lang="ru-RU" sz="405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1" name="Group 4"/>
          <p:cNvGrpSpPr/>
          <p:nvPr/>
        </p:nvGrpSpPr>
        <p:grpSpPr>
          <a:xfrm>
            <a:off x="4198066" y="4805748"/>
            <a:ext cx="726646" cy="726646"/>
            <a:chOff x="5597421" y="5264664"/>
            <a:chExt cx="968861" cy="968861"/>
          </a:xfrm>
        </p:grpSpPr>
        <p:sp>
          <p:nvSpPr>
            <p:cNvPr id="18" name="Oval 17"/>
            <p:cNvSpPr/>
            <p:nvPr/>
          </p:nvSpPr>
          <p:spPr>
            <a:xfrm>
              <a:off x="5597421" y="526466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5842950" y="54945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3600" dirty="0" smtClean="0">
                  <a:solidFill>
                    <a:schemeClr val="accent4"/>
                  </a:solidFill>
                </a:rPr>
                <a:t>G</a:t>
              </a:r>
              <a:endParaRPr lang="ru-RU" sz="36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3" name="Group 10"/>
          <p:cNvGrpSpPr/>
          <p:nvPr/>
        </p:nvGrpSpPr>
        <p:grpSpPr>
          <a:xfrm>
            <a:off x="2792735" y="3796311"/>
            <a:ext cx="726646" cy="726646"/>
            <a:chOff x="3723646" y="3918748"/>
            <a:chExt cx="968861" cy="968861"/>
          </a:xfrm>
        </p:grpSpPr>
        <p:sp>
          <p:nvSpPr>
            <p:cNvPr id="16" name="Oval 15"/>
            <p:cNvSpPr/>
            <p:nvPr/>
          </p:nvSpPr>
          <p:spPr>
            <a:xfrm>
              <a:off x="3723646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6" name="TextBox 35"/>
            <p:cNvSpPr txBox="1">
              <a:spLocks noChangeAspect="1"/>
            </p:cNvSpPr>
            <p:nvPr/>
          </p:nvSpPr>
          <p:spPr>
            <a:xfrm>
              <a:off x="3964551" y="4128725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5"/>
                  </a:solidFill>
                  <a:latin typeface="Modern Pictograms" pitchFamily="50" charset="0"/>
                </a:rPr>
                <a:t>K</a:t>
              </a:r>
              <a:endParaRPr lang="ru-RU" sz="405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9" name="28 Metin kutusu"/>
          <p:cNvSpPr txBox="1"/>
          <p:nvPr/>
        </p:nvSpPr>
        <p:spPr>
          <a:xfrm>
            <a:off x="1515980" y="5991994"/>
            <a:ext cx="6906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Uzman kişilerce bireye verilen psikolojik yardımlardır.</a:t>
            </a:r>
            <a:endParaRPr lang="tr-TR" sz="2000" b="1" dirty="0"/>
          </a:p>
        </p:txBody>
      </p:sp>
      <p:sp>
        <p:nvSpPr>
          <p:cNvPr id="37" name="36 Dikdörtgen"/>
          <p:cNvSpPr/>
          <p:nvPr/>
        </p:nvSpPr>
        <p:spPr>
          <a:xfrm>
            <a:off x="1708556" y="6334780"/>
            <a:ext cx="56314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KASIF KALKAVAN REHBERLIK SERVISI</a:t>
            </a:r>
            <a:endParaRPr lang="tr-TR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212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9" grpId="0"/>
      <p:bldP spid="24" grpId="0"/>
      <p:bldP spid="26" grpId="0"/>
      <p:bldP spid="28" grpId="0"/>
      <p:bldP spid="30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uhammed\Desktop\rehberlik servisi tanıtımı-tüm öğrencilere yöneliktir.jpg"/>
          <p:cNvPicPr>
            <a:picLocks noChangeAspect="1" noChangeArrowheads="1"/>
          </p:cNvPicPr>
          <p:nvPr/>
        </p:nvPicPr>
        <p:blipFill>
          <a:blip r:embed="rId2" cstate="print"/>
          <a:srcRect b="5645"/>
          <a:stretch>
            <a:fillRect/>
          </a:stretch>
        </p:blipFill>
        <p:spPr bwMode="auto">
          <a:xfrm>
            <a:off x="0" y="1105787"/>
            <a:ext cx="6177516" cy="5417384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251944" y="1935126"/>
            <a:ext cx="2743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Tüm</a:t>
            </a:r>
          </a:p>
          <a:p>
            <a:r>
              <a:rPr lang="tr-TR" sz="40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Öğrencilere</a:t>
            </a:r>
          </a:p>
          <a:p>
            <a:r>
              <a:rPr lang="tr-TR" sz="4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Yöneliktir.</a:t>
            </a:r>
            <a:endParaRPr lang="tr-TR" sz="4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708556" y="6334780"/>
            <a:ext cx="56314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KASIF KALKAVAN REHBERLIK SERVISI</a:t>
            </a:r>
            <a:endParaRPr lang="tr-TR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Rehberlik İlkeleri</a:t>
            </a:r>
            <a:endParaRPr kumimoji="0" lang="id-ID" sz="4400" b="1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3111358" y="2074221"/>
            <a:ext cx="990968" cy="1050015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917482" y="2008756"/>
            <a:ext cx="1216888" cy="600743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756981" y="2193600"/>
            <a:ext cx="906248" cy="1180946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446341" y="3183284"/>
            <a:ext cx="1137302" cy="818960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56115" y="4918761"/>
            <a:ext cx="641819" cy="6135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056115" y="3698022"/>
            <a:ext cx="919085" cy="983266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00104" y="280930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00104" y="3563202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00104" y="437711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TextBox 17"/>
          <p:cNvSpPr txBox="1"/>
          <p:nvPr/>
        </p:nvSpPr>
        <p:spPr>
          <a:xfrm>
            <a:off x="747206" y="265719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Tek yönlü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206" y="3415130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Disiplini sağlama yeri</a:t>
            </a:r>
          </a:p>
          <a:p>
            <a:r>
              <a:rPr lang="tr-TR" sz="1600" b="1" dirty="0" smtClean="0">
                <a:latin typeface="+mj-lt"/>
              </a:rPr>
              <a:t>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7206" y="4240801"/>
            <a:ext cx="2775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Sadece, sorunlu öğrenciler</a:t>
            </a:r>
          </a:p>
          <a:p>
            <a:r>
              <a:rPr lang="tr-TR" sz="1600" b="1" dirty="0" smtClean="0">
                <a:latin typeface="+mj-lt"/>
              </a:rPr>
              <a:t> için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79805" y="2887074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932969" y="357717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964865" y="4348555"/>
            <a:ext cx="144000" cy="144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TextBox 26"/>
          <p:cNvSpPr txBox="1"/>
          <p:nvPr/>
        </p:nvSpPr>
        <p:spPr>
          <a:xfrm>
            <a:off x="6051326" y="2692438"/>
            <a:ext cx="2752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latin typeface="+mj-lt"/>
              </a:rPr>
              <a:t>Öğrencinin yerine problemleri</a:t>
            </a:r>
          </a:p>
          <a:p>
            <a:r>
              <a:rPr lang="tr-TR" sz="1400" b="1" dirty="0" smtClean="0">
                <a:latin typeface="+mj-lt"/>
              </a:rPr>
              <a:t> çözmek değildir.</a:t>
            </a:r>
            <a:endParaRPr lang="id-ID" sz="14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22602" y="3471635"/>
            <a:ext cx="2690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Sihirli güce sahip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66049" y="4254776"/>
            <a:ext cx="2935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Bireyin yerine karar vermez.</a:t>
            </a:r>
            <a:endParaRPr lang="id-ID" sz="1600" b="1" dirty="0"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3402965" y="2400300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T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4299718" y="201385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c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5118587" y="2562225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4774285" y="336640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ö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4232201" y="3997778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4193400" y="4957082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K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Ne Değildir?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27 Dikdörtgen"/>
          <p:cNvSpPr/>
          <p:nvPr/>
        </p:nvSpPr>
        <p:spPr>
          <a:xfrm>
            <a:off x="1708556" y="6334780"/>
            <a:ext cx="56314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KASIF KALKAVAN REHBERLIK SERVISI</a:t>
            </a:r>
            <a:endParaRPr lang="tr-TR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155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3844122" y="2699278"/>
            <a:ext cx="1102482" cy="3188151"/>
          </a:xfrm>
          <a:custGeom>
            <a:avLst/>
            <a:gdLst>
              <a:gd name="T0" fmla="*/ 0 w 407"/>
              <a:gd name="T1" fmla="*/ 33 h 1302"/>
              <a:gd name="T2" fmla="*/ 77 w 407"/>
              <a:gd name="T3" fmla="*/ 1302 h 1302"/>
              <a:gd name="T4" fmla="*/ 368 w 407"/>
              <a:gd name="T5" fmla="*/ 1302 h 1302"/>
              <a:gd name="T6" fmla="*/ 354 w 407"/>
              <a:gd name="T7" fmla="*/ 656 h 1302"/>
              <a:gd name="T8" fmla="*/ 49 w 407"/>
              <a:gd name="T9" fmla="*/ 0 h 1302"/>
              <a:gd name="T10" fmla="*/ 0 w 407"/>
              <a:gd name="T11" fmla="*/ 33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7" h="1302">
                <a:moveTo>
                  <a:pt x="0" y="33"/>
                </a:moveTo>
                <a:cubicBezTo>
                  <a:pt x="228" y="442"/>
                  <a:pt x="210" y="885"/>
                  <a:pt x="77" y="1302"/>
                </a:cubicBezTo>
                <a:cubicBezTo>
                  <a:pt x="368" y="1302"/>
                  <a:pt x="368" y="1302"/>
                  <a:pt x="368" y="1302"/>
                </a:cubicBezTo>
                <a:cubicBezTo>
                  <a:pt x="402" y="1058"/>
                  <a:pt x="407" y="897"/>
                  <a:pt x="354" y="656"/>
                </a:cubicBezTo>
                <a:cubicBezTo>
                  <a:pt x="302" y="416"/>
                  <a:pt x="196" y="189"/>
                  <a:pt x="49" y="0"/>
                </a:cubicBezTo>
                <a:lnTo>
                  <a:pt x="0" y="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418285" y="4501751"/>
            <a:ext cx="1456898" cy="751565"/>
          </a:xfrm>
          <a:custGeom>
            <a:avLst/>
            <a:gdLst>
              <a:gd name="T0" fmla="*/ 127 w 585"/>
              <a:gd name="T1" fmla="*/ 29 h 307"/>
              <a:gd name="T2" fmla="*/ 82 w 585"/>
              <a:gd name="T3" fmla="*/ 0 h 307"/>
              <a:gd name="T4" fmla="*/ 0 w 585"/>
              <a:gd name="T5" fmla="*/ 18 h 307"/>
              <a:gd name="T6" fmla="*/ 102 w 585"/>
              <a:gd name="T7" fmla="*/ 106 h 307"/>
              <a:gd name="T8" fmla="*/ 581 w 585"/>
              <a:gd name="T9" fmla="*/ 307 h 307"/>
              <a:gd name="T10" fmla="*/ 585 w 585"/>
              <a:gd name="T11" fmla="*/ 168 h 307"/>
              <a:gd name="T12" fmla="*/ 127 w 585"/>
              <a:gd name="T13" fmla="*/ 29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5" h="307">
                <a:moveTo>
                  <a:pt x="127" y="29"/>
                </a:moveTo>
                <a:cubicBezTo>
                  <a:pt x="112" y="20"/>
                  <a:pt x="97" y="11"/>
                  <a:pt x="82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33" y="50"/>
                  <a:pt x="67" y="79"/>
                  <a:pt x="102" y="106"/>
                </a:cubicBezTo>
                <a:cubicBezTo>
                  <a:pt x="251" y="215"/>
                  <a:pt x="411" y="279"/>
                  <a:pt x="581" y="307"/>
                </a:cubicBezTo>
                <a:cubicBezTo>
                  <a:pt x="585" y="168"/>
                  <a:pt x="585" y="168"/>
                  <a:pt x="585" y="168"/>
                </a:cubicBezTo>
                <a:cubicBezTo>
                  <a:pt x="432" y="161"/>
                  <a:pt x="271" y="116"/>
                  <a:pt x="127" y="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26777" y="3571579"/>
            <a:ext cx="911197" cy="1685443"/>
          </a:xfrm>
          <a:custGeom>
            <a:avLst/>
            <a:gdLst>
              <a:gd name="T0" fmla="*/ 234 w 266"/>
              <a:gd name="T1" fmla="*/ 0 h 614"/>
              <a:gd name="T2" fmla="*/ 193 w 266"/>
              <a:gd name="T3" fmla="*/ 156 h 614"/>
              <a:gd name="T4" fmla="*/ 50 w 266"/>
              <a:gd name="T5" fmla="*/ 429 h 614"/>
              <a:gd name="T6" fmla="*/ 0 w 266"/>
              <a:gd name="T7" fmla="*/ 489 h 614"/>
              <a:gd name="T8" fmla="*/ 36 w 266"/>
              <a:gd name="T9" fmla="*/ 614 h 614"/>
              <a:gd name="T10" fmla="*/ 102 w 266"/>
              <a:gd name="T11" fmla="*/ 517 h 614"/>
              <a:gd name="T12" fmla="*/ 235 w 266"/>
              <a:gd name="T13" fmla="*/ 202 h 614"/>
              <a:gd name="T14" fmla="*/ 266 w 266"/>
              <a:gd name="T15" fmla="*/ 49 h 614"/>
              <a:gd name="T16" fmla="*/ 234 w 266"/>
              <a:gd name="T17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6" h="614">
                <a:moveTo>
                  <a:pt x="234" y="0"/>
                </a:moveTo>
                <a:cubicBezTo>
                  <a:pt x="224" y="55"/>
                  <a:pt x="210" y="108"/>
                  <a:pt x="193" y="156"/>
                </a:cubicBezTo>
                <a:cubicBezTo>
                  <a:pt x="157" y="262"/>
                  <a:pt x="107" y="353"/>
                  <a:pt x="50" y="429"/>
                </a:cubicBezTo>
                <a:cubicBezTo>
                  <a:pt x="34" y="450"/>
                  <a:pt x="17" y="470"/>
                  <a:pt x="0" y="489"/>
                </a:cubicBezTo>
                <a:cubicBezTo>
                  <a:pt x="36" y="614"/>
                  <a:pt x="36" y="614"/>
                  <a:pt x="36" y="614"/>
                </a:cubicBezTo>
                <a:cubicBezTo>
                  <a:pt x="59" y="583"/>
                  <a:pt x="81" y="551"/>
                  <a:pt x="102" y="517"/>
                </a:cubicBezTo>
                <a:cubicBezTo>
                  <a:pt x="157" y="426"/>
                  <a:pt x="203" y="321"/>
                  <a:pt x="235" y="202"/>
                </a:cubicBezTo>
                <a:cubicBezTo>
                  <a:pt x="247" y="153"/>
                  <a:pt x="258" y="102"/>
                  <a:pt x="266" y="49"/>
                </a:cubicBezTo>
                <a:lnTo>
                  <a:pt x="23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723306" y="4453583"/>
            <a:ext cx="1459125" cy="418107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Rehberlik servisi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Freeform 12"/>
          <p:cNvSpPr>
            <a:spLocks/>
          </p:cNvSpPr>
          <p:nvPr/>
        </p:nvSpPr>
        <p:spPr bwMode="auto">
          <a:xfrm rot="4567670">
            <a:off x="5738358" y="3319103"/>
            <a:ext cx="1382314" cy="238479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Freeform 12"/>
          <p:cNvSpPr>
            <a:spLocks/>
          </p:cNvSpPr>
          <p:nvPr/>
        </p:nvSpPr>
        <p:spPr bwMode="auto">
          <a:xfrm>
            <a:off x="4671479" y="3044404"/>
            <a:ext cx="697508" cy="1203360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 rot="1034185">
            <a:off x="5325136" y="1827146"/>
            <a:ext cx="1068193" cy="184286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 rot="18372114">
            <a:off x="2272254" y="3009688"/>
            <a:ext cx="1068193" cy="184286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 rot="19386348">
            <a:off x="3704811" y="3864360"/>
            <a:ext cx="523345" cy="90288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1" name="Freeform 12"/>
          <p:cNvSpPr>
            <a:spLocks/>
          </p:cNvSpPr>
          <p:nvPr/>
        </p:nvSpPr>
        <p:spPr bwMode="auto">
          <a:xfrm rot="8899099">
            <a:off x="5156977" y="4856724"/>
            <a:ext cx="523345" cy="90288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2" name="Freeform 12"/>
          <p:cNvSpPr>
            <a:spLocks/>
          </p:cNvSpPr>
          <p:nvPr/>
        </p:nvSpPr>
        <p:spPr bwMode="auto">
          <a:xfrm rot="14235448">
            <a:off x="2869976" y="4503820"/>
            <a:ext cx="549747" cy="94843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3" name="Freeform 12"/>
          <p:cNvSpPr>
            <a:spLocks/>
          </p:cNvSpPr>
          <p:nvPr/>
        </p:nvSpPr>
        <p:spPr bwMode="auto">
          <a:xfrm rot="19765408">
            <a:off x="3333038" y="1646260"/>
            <a:ext cx="974011" cy="168037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4" name="Freeform 12"/>
          <p:cNvSpPr>
            <a:spLocks/>
          </p:cNvSpPr>
          <p:nvPr/>
        </p:nvSpPr>
        <p:spPr bwMode="auto">
          <a:xfrm rot="14235448">
            <a:off x="3882882" y="5016793"/>
            <a:ext cx="237012" cy="40889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6" name="Freeform 12"/>
          <p:cNvSpPr>
            <a:spLocks/>
          </p:cNvSpPr>
          <p:nvPr/>
        </p:nvSpPr>
        <p:spPr bwMode="auto">
          <a:xfrm rot="10800000">
            <a:off x="3504784" y="4861660"/>
            <a:ext cx="284349" cy="49056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7" name="Freeform 12"/>
          <p:cNvSpPr>
            <a:spLocks/>
          </p:cNvSpPr>
          <p:nvPr/>
        </p:nvSpPr>
        <p:spPr bwMode="auto">
          <a:xfrm rot="829878">
            <a:off x="4515453" y="2954411"/>
            <a:ext cx="264317" cy="45600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8" name="Freeform 12"/>
          <p:cNvSpPr>
            <a:spLocks/>
          </p:cNvSpPr>
          <p:nvPr/>
        </p:nvSpPr>
        <p:spPr bwMode="auto">
          <a:xfrm rot="17678962">
            <a:off x="3814104" y="3610250"/>
            <a:ext cx="253600" cy="437519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6" name="Freeform 12"/>
          <p:cNvSpPr>
            <a:spLocks/>
          </p:cNvSpPr>
          <p:nvPr/>
        </p:nvSpPr>
        <p:spPr bwMode="auto">
          <a:xfrm rot="829878">
            <a:off x="5735033" y="3555958"/>
            <a:ext cx="264317" cy="45600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0"/>
            <a:ext cx="9144000" cy="104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23 Dikdörtgen"/>
          <p:cNvSpPr/>
          <p:nvPr/>
        </p:nvSpPr>
        <p:spPr>
          <a:xfrm>
            <a:off x="1708556" y="6334780"/>
            <a:ext cx="56314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KASIF KALKAVAN REHBERLIK SERVISI</a:t>
            </a:r>
            <a:endParaRPr lang="tr-TR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457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46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7362623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770062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17835" y="2698757"/>
            <a:ext cx="0" cy="577683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41 Resim Yer Tutucusu" descr="okul-rehberlik-servisi-hizmetle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13120" r="13120"/>
          <a:stretch>
            <a:fillRect/>
          </a:stretch>
        </p:blipFill>
        <p:spPr>
          <a:xfrm>
            <a:off x="4049840" y="1490305"/>
            <a:ext cx="1080000" cy="1080000"/>
          </a:xfrm>
        </p:spPr>
      </p:pic>
      <p:pic>
        <p:nvPicPr>
          <p:cNvPr id="44" name="43 Resim Yer Tutucusu" descr="04e3b986b1.pn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l="8333" r="8333"/>
          <a:stretch>
            <a:fillRect/>
          </a:stretch>
        </p:blipFill>
        <p:spPr>
          <a:xfrm>
            <a:off x="4049840" y="3237920"/>
            <a:ext cx="1080000" cy="1080000"/>
          </a:xfrm>
        </p:spPr>
      </p:pic>
      <p:pic>
        <p:nvPicPr>
          <p:cNvPr id="45" name="44 Resim Yer Tutucusu" descr="Akt_deti.gif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 t="1417" b="1417"/>
          <a:stretch>
            <a:fillRect/>
          </a:stretch>
        </p:blipFill>
        <p:spPr>
          <a:xfrm>
            <a:off x="6793040" y="3237919"/>
            <a:ext cx="1080000" cy="1080000"/>
          </a:xfrm>
        </p:spPr>
      </p:pic>
      <p:pic>
        <p:nvPicPr>
          <p:cNvPr id="43" name="42 Resim Yer Tutucusu" descr="exam-2-500x439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/>
          <a:stretch>
            <a:fillRect/>
          </a:stretch>
        </p:blipFill>
        <p:spPr>
          <a:xfrm>
            <a:off x="1230753" y="3237919"/>
            <a:ext cx="1022222" cy="1080000"/>
          </a:xfrm>
        </p:spPr>
      </p:pic>
      <p:grpSp>
        <p:nvGrpSpPr>
          <p:cNvPr id="7" name="Group 7"/>
          <p:cNvGrpSpPr/>
          <p:nvPr/>
        </p:nvGrpSpPr>
        <p:grpSpPr>
          <a:xfrm>
            <a:off x="3965574" y="2427209"/>
            <a:ext cx="1301750" cy="415498"/>
            <a:chOff x="5287431" y="2561131"/>
            <a:chExt cx="1735667" cy="553997"/>
          </a:xfrm>
        </p:grpSpPr>
        <p:grpSp>
          <p:nvGrpSpPr>
            <p:cNvPr id="8" name="Group 6"/>
            <p:cNvGrpSpPr/>
            <p:nvPr/>
          </p:nvGrpSpPr>
          <p:grpSpPr>
            <a:xfrm>
              <a:off x="5287431" y="2633497"/>
              <a:ext cx="1735667" cy="477456"/>
              <a:chOff x="5338232" y="2904067"/>
              <a:chExt cx="1735667" cy="530311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5338232" y="2943312"/>
                <a:ext cx="1735667" cy="49106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5338232" y="2904067"/>
                <a:ext cx="1735667" cy="49106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</p:grpSp>
        <p:sp>
          <p:nvSpPr>
            <p:cNvPr id="4" name="TextBox 23"/>
            <p:cNvSpPr txBox="1"/>
            <p:nvPr/>
          </p:nvSpPr>
          <p:spPr>
            <a:xfrm>
              <a:off x="5287431" y="2561131"/>
              <a:ext cx="173566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 Hizmetleri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965574" y="4220696"/>
            <a:ext cx="1301750" cy="595838"/>
            <a:chOff x="5287431" y="4623906"/>
            <a:chExt cx="1735667" cy="553998"/>
          </a:xfrm>
        </p:grpSpPr>
        <p:sp>
          <p:nvSpPr>
            <p:cNvPr id="13" name="Rounded Rectangle 12"/>
            <p:cNvSpPr/>
            <p:nvPr/>
          </p:nvSpPr>
          <p:spPr>
            <a:xfrm>
              <a:off x="5287431" y="4679179"/>
              <a:ext cx="1735667" cy="44212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287431" y="4643845"/>
              <a:ext cx="1735667" cy="44212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5" name="TextBox 23"/>
            <p:cNvSpPr txBox="1"/>
            <p:nvPr/>
          </p:nvSpPr>
          <p:spPr>
            <a:xfrm>
              <a:off x="5287431" y="4623906"/>
              <a:ext cx="1735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Mesleki </a:t>
              </a:r>
            </a:p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27824" y="4252596"/>
            <a:ext cx="1301750" cy="574574"/>
            <a:chOff x="8970431" y="4643248"/>
            <a:chExt cx="1735667" cy="553998"/>
          </a:xfrm>
        </p:grpSpPr>
        <p:sp>
          <p:nvSpPr>
            <p:cNvPr id="21" name="Rounded Rectangle 20"/>
            <p:cNvSpPr/>
            <p:nvPr/>
          </p:nvSpPr>
          <p:spPr>
            <a:xfrm>
              <a:off x="8970431" y="4679179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970431" y="4643845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970431" y="4643248"/>
              <a:ext cx="1735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Kişisel </a:t>
              </a:r>
            </a:p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Group 8"/>
          <p:cNvGrpSpPr/>
          <p:nvPr/>
        </p:nvGrpSpPr>
        <p:grpSpPr>
          <a:xfrm>
            <a:off x="1106880" y="4231330"/>
            <a:ext cx="1301750" cy="563941"/>
            <a:chOff x="1475839" y="4628983"/>
            <a:chExt cx="1735667" cy="574516"/>
          </a:xfrm>
        </p:grpSpPr>
        <p:sp>
          <p:nvSpPr>
            <p:cNvPr id="25" name="Rounded Rectangle 24"/>
            <p:cNvSpPr/>
            <p:nvPr/>
          </p:nvSpPr>
          <p:spPr>
            <a:xfrm>
              <a:off x="1475839" y="4679179"/>
              <a:ext cx="1735667" cy="44212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475839" y="4643845"/>
              <a:ext cx="1735667" cy="44212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7" name="TextBox 23"/>
            <p:cNvSpPr txBox="1"/>
            <p:nvPr/>
          </p:nvSpPr>
          <p:spPr>
            <a:xfrm>
              <a:off x="1475839" y="4628983"/>
              <a:ext cx="1735667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Eğitsel</a:t>
              </a:r>
            </a:p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 Rehberlik</a:t>
              </a:r>
              <a:endParaRPr lang="id-ID" sz="11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1769466" y="2974898"/>
            <a:ext cx="5582844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itchFamily="34" charset="0"/>
              </a:rPr>
              <a:t>Amacına Göre Rehberlik Çeşitleri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29" name="28 Dikdörtgen"/>
          <p:cNvSpPr/>
          <p:nvPr/>
        </p:nvSpPr>
        <p:spPr>
          <a:xfrm>
            <a:off x="1708556" y="6334780"/>
            <a:ext cx="56314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KASIF KALKAVAN REHBERLIK SERVISI</a:t>
            </a:r>
            <a:endParaRPr lang="tr-TR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34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6" name="Group 43"/>
            <p:cNvGrpSpPr/>
            <p:nvPr/>
          </p:nvGrpSpPr>
          <p:grpSpPr>
            <a:xfrm>
              <a:off x="4831882" y="1622425"/>
              <a:ext cx="2465855" cy="730250"/>
              <a:chOff x="4831882" y="1622425"/>
              <a:chExt cx="2465855" cy="730250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26789" y="1679825"/>
                <a:ext cx="1844882" cy="61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b="1" dirty="0" smtClean="0"/>
                  <a:t>Verimli Ders Çalışma Teknikleri</a:t>
                </a:r>
              </a:p>
            </p:txBody>
          </p:sp>
        </p:grpSp>
      </p:grpSp>
      <p:grpSp>
        <p:nvGrpSpPr>
          <p:cNvPr id="20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Ders Çalışma Programı</a:t>
              </a:r>
            </a:p>
          </p:txBody>
        </p:sp>
      </p:grpSp>
      <p:grpSp>
        <p:nvGrpSpPr>
          <p:cNvPr id="24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19662" y="3045174"/>
              <a:ext cx="1844883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Başarı Durumu</a:t>
              </a:r>
            </a:p>
          </p:txBody>
        </p:sp>
      </p:grpSp>
      <p:grpSp>
        <p:nvGrpSpPr>
          <p:cNvPr id="28" name="Group 55"/>
          <p:cNvGrpSpPr/>
          <p:nvPr/>
        </p:nvGrpSpPr>
        <p:grpSpPr>
          <a:xfrm>
            <a:off x="5479666" y="3934039"/>
            <a:ext cx="1939119" cy="688370"/>
            <a:chOff x="7306221" y="4144920"/>
            <a:chExt cx="2585492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3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Sınav</a:t>
              </a:r>
            </a:p>
            <a:p>
              <a:pPr algn="ctr"/>
              <a:r>
                <a:rPr lang="tr-TR" sz="1600" b="1" dirty="0" smtClean="0"/>
                <a:t> Kaygısı</a:t>
              </a:r>
              <a:endParaRPr lang="en-US" sz="1600" b="1" dirty="0"/>
            </a:p>
          </p:txBody>
        </p:sp>
      </p:grpSp>
      <p:grpSp>
        <p:nvGrpSpPr>
          <p:cNvPr id="32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272510"/>
              <a:ext cx="1844882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Öğrenme Sorunları</a:t>
              </a:r>
            </a:p>
          </p:txBody>
        </p:sp>
      </p:grpSp>
      <p:grpSp>
        <p:nvGrpSpPr>
          <p:cNvPr id="43" name="Group 58"/>
          <p:cNvGrpSpPr/>
          <p:nvPr/>
        </p:nvGrpSpPr>
        <p:grpSpPr>
          <a:xfrm>
            <a:off x="3631980" y="5016104"/>
            <a:ext cx="1841323" cy="587963"/>
            <a:chOff x="4842640" y="5545138"/>
            <a:chExt cx="2455097" cy="783951"/>
          </a:xfrm>
        </p:grpSpPr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4847122" y="5598839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4848225" y="5545138"/>
              <a:ext cx="2449512" cy="728662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42640" y="5645898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06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5017" y="5666123"/>
              <a:ext cx="1844882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Motivasyon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>
                <a:latin typeface="Candara" pitchFamily="34" charset="0"/>
              </a:rPr>
              <a:t>Eğitsel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50" name="49 Dikdörtgen"/>
          <p:cNvSpPr/>
          <p:nvPr/>
        </p:nvSpPr>
        <p:spPr>
          <a:xfrm>
            <a:off x="1708556" y="6334780"/>
            <a:ext cx="56314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KASIF KALKAVAN REHBERLIK SERVISI</a:t>
            </a:r>
            <a:endParaRPr lang="tr-TR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75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2" name="Group 48"/>
          <p:cNvGrpSpPr/>
          <p:nvPr/>
        </p:nvGrpSpPr>
        <p:grpSpPr>
          <a:xfrm>
            <a:off x="3623912" y="2074069"/>
            <a:ext cx="2437254" cy="1077735"/>
            <a:chOff x="4831882" y="1622425"/>
            <a:chExt cx="2467761" cy="1436981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2" name="Group 43"/>
            <p:cNvGrpSpPr/>
            <p:nvPr/>
          </p:nvGrpSpPr>
          <p:grpSpPr>
            <a:xfrm>
              <a:off x="4831882" y="1622425"/>
              <a:ext cx="2465855" cy="1436981"/>
              <a:chOff x="4831882" y="1622425"/>
              <a:chExt cx="2465855" cy="1436981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84259" y="1623114"/>
                <a:ext cx="1844882" cy="1436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600" b="1" dirty="0" smtClean="0"/>
                  <a:t>Bireyin Kendini</a:t>
                </a:r>
              </a:p>
              <a:p>
                <a:pPr algn="ctr"/>
                <a:r>
                  <a:rPr lang="tr-TR" sz="1600" b="1" dirty="0" smtClean="0"/>
                  <a:t>Tanıması</a:t>
                </a:r>
              </a:p>
              <a:p>
                <a:pPr algn="ctr"/>
                <a:endParaRPr lang="tr-TR" sz="1600" b="1" dirty="0" smtClean="0"/>
              </a:p>
            </p:txBody>
          </p:sp>
        </p:grpSp>
      </p:grpSp>
      <p:grpSp>
        <p:nvGrpSpPr>
          <p:cNvPr id="16" name="Group 49"/>
          <p:cNvGrpSpPr/>
          <p:nvPr/>
        </p:nvGrpSpPr>
        <p:grpSpPr>
          <a:xfrm>
            <a:off x="5480447" y="3032524"/>
            <a:ext cx="1938576" cy="871992"/>
            <a:chOff x="7307263" y="2900363"/>
            <a:chExt cx="2584768" cy="116265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3"/>
              <a:ext cx="184488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Hedef  belirleme</a:t>
              </a:r>
            </a:p>
            <a:p>
              <a:pPr algn="ctr"/>
              <a:endParaRPr lang="tr-TR" sz="1600" b="1" dirty="0" smtClean="0"/>
            </a:p>
          </p:txBody>
        </p:sp>
      </p:grpSp>
      <p:grpSp>
        <p:nvGrpSpPr>
          <p:cNvPr id="20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93283" y="3077572"/>
              <a:ext cx="1957137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Motivasyon </a:t>
              </a:r>
            </a:p>
          </p:txBody>
        </p:sp>
      </p:grpSp>
      <p:grpSp>
        <p:nvGrpSpPr>
          <p:cNvPr id="24" name="Group 55"/>
          <p:cNvGrpSpPr/>
          <p:nvPr/>
        </p:nvGrpSpPr>
        <p:grpSpPr>
          <a:xfrm>
            <a:off x="5479667" y="3955305"/>
            <a:ext cx="1939118" cy="688370"/>
            <a:chOff x="7306221" y="4144920"/>
            <a:chExt cx="2585490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1" y="4199048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Üniversite Sınavı</a:t>
              </a:r>
              <a:endParaRPr lang="en-US" sz="1600" b="1" dirty="0"/>
            </a:p>
          </p:txBody>
        </p:sp>
      </p:grpSp>
      <p:grpSp>
        <p:nvGrpSpPr>
          <p:cNvPr id="28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357574"/>
              <a:ext cx="1844882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Meslek Seçimi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>
                <a:latin typeface="Candara" pitchFamily="34" charset="0"/>
              </a:rPr>
              <a:t>Mesleki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ndara" pitchFamily="34" charset="0"/>
            </a:endParaRPr>
          </a:p>
        </p:txBody>
      </p:sp>
      <p:grpSp>
        <p:nvGrpSpPr>
          <p:cNvPr id="55" name="54 Grup"/>
          <p:cNvGrpSpPr/>
          <p:nvPr/>
        </p:nvGrpSpPr>
        <p:grpSpPr>
          <a:xfrm>
            <a:off x="3631980" y="5016104"/>
            <a:ext cx="1841323" cy="587963"/>
            <a:chOff x="3631980" y="5016104"/>
            <a:chExt cx="1841323" cy="587963"/>
          </a:xfrm>
        </p:grpSpPr>
        <p:grpSp>
          <p:nvGrpSpPr>
            <p:cNvPr id="32" name="Group 58"/>
            <p:cNvGrpSpPr/>
            <p:nvPr/>
          </p:nvGrpSpPr>
          <p:grpSpPr>
            <a:xfrm>
              <a:off x="3631980" y="5016104"/>
              <a:ext cx="1841323" cy="587963"/>
              <a:chOff x="4842640" y="5545138"/>
              <a:chExt cx="2455097" cy="783951"/>
            </a:xfrm>
          </p:grpSpPr>
          <p:sp>
            <p:nvSpPr>
              <p:cNvPr id="58" name="Freeform 35"/>
              <p:cNvSpPr>
                <a:spLocks/>
              </p:cNvSpPr>
              <p:nvPr/>
            </p:nvSpPr>
            <p:spPr bwMode="auto">
              <a:xfrm>
                <a:off x="4847122" y="5598839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Freeform 40"/>
              <p:cNvSpPr>
                <a:spLocks/>
              </p:cNvSpPr>
              <p:nvPr/>
            </p:nvSpPr>
            <p:spPr bwMode="auto">
              <a:xfrm>
                <a:off x="4848225" y="5545138"/>
                <a:ext cx="2449512" cy="728662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842640" y="5645898"/>
                <a:ext cx="64919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06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395017" y="5666123"/>
                <a:ext cx="1844882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1600" b="1" dirty="0" smtClean="0"/>
              </a:p>
            </p:txBody>
          </p:sp>
        </p:grpSp>
        <p:sp>
          <p:nvSpPr>
            <p:cNvPr id="50" name="49 Dikdörtgen"/>
            <p:cNvSpPr/>
            <p:nvPr/>
          </p:nvSpPr>
          <p:spPr>
            <a:xfrm>
              <a:off x="4054223" y="5115664"/>
              <a:ext cx="12907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 smtClean="0"/>
                <a:t>Alan Seçimi</a:t>
              </a:r>
            </a:p>
          </p:txBody>
        </p:sp>
      </p:grpSp>
      <p:sp>
        <p:nvSpPr>
          <p:cNvPr id="59" name="58 Dikdörtgen"/>
          <p:cNvSpPr/>
          <p:nvPr/>
        </p:nvSpPr>
        <p:spPr>
          <a:xfrm>
            <a:off x="1708556" y="6334780"/>
            <a:ext cx="56314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KASIF KALKAVAN REHBERLIK SERVISI</a:t>
            </a:r>
            <a:endParaRPr lang="tr-TR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75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0" y="3477816"/>
            <a:ext cx="7017544" cy="579835"/>
          </a:xfrm>
          <a:custGeom>
            <a:avLst/>
            <a:gdLst>
              <a:gd name="T0" fmla="*/ 6236 w 6236"/>
              <a:gd name="T1" fmla="*/ 242 h 487"/>
              <a:gd name="T2" fmla="*/ 5978 w 6236"/>
              <a:gd name="T3" fmla="*/ 0 h 487"/>
              <a:gd name="T4" fmla="*/ 5978 w 6236"/>
              <a:gd name="T5" fmla="*/ 147 h 487"/>
              <a:gd name="T6" fmla="*/ 26 w 6236"/>
              <a:gd name="T7" fmla="*/ 147 h 487"/>
              <a:gd name="T8" fmla="*/ 0 w 6236"/>
              <a:gd name="T9" fmla="*/ 340 h 487"/>
              <a:gd name="T10" fmla="*/ 5978 w 6236"/>
              <a:gd name="T11" fmla="*/ 340 h 487"/>
              <a:gd name="T12" fmla="*/ 5978 w 6236"/>
              <a:gd name="T13" fmla="*/ 487 h 487"/>
              <a:gd name="T14" fmla="*/ 6236 w 6236"/>
              <a:gd name="T15" fmla="*/ 24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36" h="487">
                <a:moveTo>
                  <a:pt x="6236" y="242"/>
                </a:moveTo>
                <a:lnTo>
                  <a:pt x="5978" y="0"/>
                </a:lnTo>
                <a:lnTo>
                  <a:pt x="5978" y="147"/>
                </a:lnTo>
                <a:lnTo>
                  <a:pt x="26" y="147"/>
                </a:lnTo>
                <a:lnTo>
                  <a:pt x="0" y="340"/>
                </a:lnTo>
                <a:lnTo>
                  <a:pt x="5978" y="340"/>
                </a:lnTo>
                <a:lnTo>
                  <a:pt x="5978" y="487"/>
                </a:lnTo>
                <a:lnTo>
                  <a:pt x="6236" y="2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2789635"/>
            <a:ext cx="6161485" cy="1098947"/>
          </a:xfrm>
          <a:custGeom>
            <a:avLst/>
            <a:gdLst>
              <a:gd name="T0" fmla="*/ 2200 w 2309"/>
              <a:gd name="T1" fmla="*/ 0 h 389"/>
              <a:gd name="T2" fmla="*/ 2092 w 2309"/>
              <a:gd name="T3" fmla="*/ 109 h 389"/>
              <a:gd name="T4" fmla="*/ 2157 w 2309"/>
              <a:gd name="T5" fmla="*/ 109 h 389"/>
              <a:gd name="T6" fmla="*/ 2157 w 2309"/>
              <a:gd name="T7" fmla="*/ 248 h 389"/>
              <a:gd name="T8" fmla="*/ 2139 w 2309"/>
              <a:gd name="T9" fmla="*/ 291 h 389"/>
              <a:gd name="T10" fmla="*/ 2097 w 2309"/>
              <a:gd name="T11" fmla="*/ 308 h 389"/>
              <a:gd name="T12" fmla="*/ 0 w 2309"/>
              <a:gd name="T13" fmla="*/ 308 h 389"/>
              <a:gd name="T14" fmla="*/ 0 w 2309"/>
              <a:gd name="T15" fmla="*/ 389 h 389"/>
              <a:gd name="T16" fmla="*/ 2097 w 2309"/>
              <a:gd name="T17" fmla="*/ 389 h 389"/>
              <a:gd name="T18" fmla="*/ 2196 w 2309"/>
              <a:gd name="T19" fmla="*/ 348 h 389"/>
              <a:gd name="T20" fmla="*/ 2238 w 2309"/>
              <a:gd name="T21" fmla="*/ 248 h 389"/>
              <a:gd name="T22" fmla="*/ 2238 w 2309"/>
              <a:gd name="T23" fmla="*/ 109 h 389"/>
              <a:gd name="T24" fmla="*/ 2309 w 2309"/>
              <a:gd name="T25" fmla="*/ 109 h 389"/>
              <a:gd name="T26" fmla="*/ 2200 w 2309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09" h="389">
                <a:moveTo>
                  <a:pt x="2200" y="0"/>
                </a:moveTo>
                <a:cubicBezTo>
                  <a:pt x="2092" y="109"/>
                  <a:pt x="2092" y="109"/>
                  <a:pt x="2092" y="109"/>
                </a:cubicBezTo>
                <a:cubicBezTo>
                  <a:pt x="2157" y="109"/>
                  <a:pt x="2157" y="109"/>
                  <a:pt x="2157" y="109"/>
                </a:cubicBezTo>
                <a:cubicBezTo>
                  <a:pt x="2157" y="248"/>
                  <a:pt x="2157" y="248"/>
                  <a:pt x="2157" y="248"/>
                </a:cubicBezTo>
                <a:cubicBezTo>
                  <a:pt x="2157" y="264"/>
                  <a:pt x="2150" y="279"/>
                  <a:pt x="2139" y="291"/>
                </a:cubicBezTo>
                <a:cubicBezTo>
                  <a:pt x="2128" y="301"/>
                  <a:pt x="2113" y="308"/>
                  <a:pt x="2097" y="308"/>
                </a:cubicBezTo>
                <a:cubicBezTo>
                  <a:pt x="1138" y="308"/>
                  <a:pt x="117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1411" y="389"/>
                  <a:pt x="2097" y="389"/>
                  <a:pt x="2097" y="389"/>
                </a:cubicBezTo>
                <a:cubicBezTo>
                  <a:pt x="2135" y="389"/>
                  <a:pt x="2170" y="372"/>
                  <a:pt x="2196" y="348"/>
                </a:cubicBezTo>
                <a:cubicBezTo>
                  <a:pt x="2221" y="321"/>
                  <a:pt x="2238" y="286"/>
                  <a:pt x="2238" y="248"/>
                </a:cubicBezTo>
                <a:cubicBezTo>
                  <a:pt x="2238" y="109"/>
                  <a:pt x="2238" y="109"/>
                  <a:pt x="2238" y="109"/>
                </a:cubicBezTo>
                <a:cubicBezTo>
                  <a:pt x="2309" y="109"/>
                  <a:pt x="2309" y="109"/>
                  <a:pt x="2309" y="109"/>
                </a:cubicBezTo>
                <a:lnTo>
                  <a:pt x="2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0" y="3652839"/>
            <a:ext cx="5759054" cy="1098947"/>
          </a:xfrm>
          <a:custGeom>
            <a:avLst/>
            <a:gdLst>
              <a:gd name="T0" fmla="*/ 2103 w 2174"/>
              <a:gd name="T1" fmla="*/ 281 h 389"/>
              <a:gd name="T2" fmla="*/ 2103 w 2174"/>
              <a:gd name="T3" fmla="*/ 142 h 389"/>
              <a:gd name="T4" fmla="*/ 2062 w 2174"/>
              <a:gd name="T5" fmla="*/ 42 h 389"/>
              <a:gd name="T6" fmla="*/ 1963 w 2174"/>
              <a:gd name="T7" fmla="*/ 0 h 389"/>
              <a:gd name="T8" fmla="*/ 3 w 2174"/>
              <a:gd name="T9" fmla="*/ 0 h 389"/>
              <a:gd name="T10" fmla="*/ 0 w 2174"/>
              <a:gd name="T11" fmla="*/ 81 h 389"/>
              <a:gd name="T12" fmla="*/ 1963 w 2174"/>
              <a:gd name="T13" fmla="*/ 81 h 389"/>
              <a:gd name="T14" fmla="*/ 2005 w 2174"/>
              <a:gd name="T15" fmla="*/ 99 h 389"/>
              <a:gd name="T16" fmla="*/ 2023 w 2174"/>
              <a:gd name="T17" fmla="*/ 142 h 389"/>
              <a:gd name="T18" fmla="*/ 2023 w 2174"/>
              <a:gd name="T19" fmla="*/ 281 h 389"/>
              <a:gd name="T20" fmla="*/ 1958 w 2174"/>
              <a:gd name="T21" fmla="*/ 281 h 389"/>
              <a:gd name="T22" fmla="*/ 2066 w 2174"/>
              <a:gd name="T23" fmla="*/ 389 h 389"/>
              <a:gd name="T24" fmla="*/ 2174 w 2174"/>
              <a:gd name="T25" fmla="*/ 281 h 389"/>
              <a:gd name="T26" fmla="*/ 2103 w 2174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74" h="389">
                <a:moveTo>
                  <a:pt x="2103" y="281"/>
                </a:moveTo>
                <a:cubicBezTo>
                  <a:pt x="2103" y="281"/>
                  <a:pt x="2103" y="281"/>
                  <a:pt x="2103" y="142"/>
                </a:cubicBezTo>
                <a:cubicBezTo>
                  <a:pt x="2103" y="102"/>
                  <a:pt x="2087" y="67"/>
                  <a:pt x="2062" y="42"/>
                </a:cubicBezTo>
                <a:cubicBezTo>
                  <a:pt x="2036" y="16"/>
                  <a:pt x="2001" y="0"/>
                  <a:pt x="1963" y="0"/>
                </a:cubicBezTo>
                <a:cubicBezTo>
                  <a:pt x="1963" y="0"/>
                  <a:pt x="1272" y="0"/>
                  <a:pt x="3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111" y="81"/>
                  <a:pt x="1112" y="81"/>
                  <a:pt x="1963" y="81"/>
                </a:cubicBezTo>
                <a:cubicBezTo>
                  <a:pt x="1979" y="81"/>
                  <a:pt x="1993" y="87"/>
                  <a:pt x="2005" y="99"/>
                </a:cubicBezTo>
                <a:cubicBezTo>
                  <a:pt x="2016" y="110"/>
                  <a:pt x="2023" y="125"/>
                  <a:pt x="2023" y="142"/>
                </a:cubicBezTo>
                <a:cubicBezTo>
                  <a:pt x="2023" y="142"/>
                  <a:pt x="2023" y="142"/>
                  <a:pt x="2023" y="281"/>
                </a:cubicBezTo>
                <a:cubicBezTo>
                  <a:pt x="2023" y="281"/>
                  <a:pt x="2023" y="281"/>
                  <a:pt x="1958" y="281"/>
                </a:cubicBezTo>
                <a:cubicBezTo>
                  <a:pt x="1958" y="281"/>
                  <a:pt x="1958" y="281"/>
                  <a:pt x="2066" y="389"/>
                </a:cubicBezTo>
                <a:cubicBezTo>
                  <a:pt x="2174" y="281"/>
                  <a:pt x="2174" y="281"/>
                  <a:pt x="2174" y="281"/>
                </a:cubicBezTo>
                <a:cubicBezTo>
                  <a:pt x="2174" y="281"/>
                  <a:pt x="2174" y="281"/>
                  <a:pt x="2103" y="2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0" y="2789635"/>
            <a:ext cx="4373166" cy="1098947"/>
          </a:xfrm>
          <a:custGeom>
            <a:avLst/>
            <a:gdLst>
              <a:gd name="T0" fmla="*/ 1576 w 1684"/>
              <a:gd name="T1" fmla="*/ 0 h 389"/>
              <a:gd name="T2" fmla="*/ 1468 w 1684"/>
              <a:gd name="T3" fmla="*/ 109 h 389"/>
              <a:gd name="T4" fmla="*/ 1533 w 1684"/>
              <a:gd name="T5" fmla="*/ 109 h 389"/>
              <a:gd name="T6" fmla="*/ 1533 w 1684"/>
              <a:gd name="T7" fmla="*/ 248 h 389"/>
              <a:gd name="T8" fmla="*/ 1515 w 1684"/>
              <a:gd name="T9" fmla="*/ 291 h 389"/>
              <a:gd name="T10" fmla="*/ 1473 w 1684"/>
              <a:gd name="T11" fmla="*/ 308 h 389"/>
              <a:gd name="T12" fmla="*/ 5 w 1684"/>
              <a:gd name="T13" fmla="*/ 308 h 389"/>
              <a:gd name="T14" fmla="*/ 0 w 1684"/>
              <a:gd name="T15" fmla="*/ 389 h 389"/>
              <a:gd name="T16" fmla="*/ 1473 w 1684"/>
              <a:gd name="T17" fmla="*/ 389 h 389"/>
              <a:gd name="T18" fmla="*/ 1572 w 1684"/>
              <a:gd name="T19" fmla="*/ 348 h 389"/>
              <a:gd name="T20" fmla="*/ 1613 w 1684"/>
              <a:gd name="T21" fmla="*/ 248 h 389"/>
              <a:gd name="T22" fmla="*/ 1613 w 1684"/>
              <a:gd name="T23" fmla="*/ 109 h 389"/>
              <a:gd name="T24" fmla="*/ 1684 w 1684"/>
              <a:gd name="T25" fmla="*/ 109 h 389"/>
              <a:gd name="T26" fmla="*/ 1576 w 1684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84" h="389">
                <a:moveTo>
                  <a:pt x="1576" y="0"/>
                </a:moveTo>
                <a:cubicBezTo>
                  <a:pt x="1468" y="109"/>
                  <a:pt x="1468" y="109"/>
                  <a:pt x="1468" y="109"/>
                </a:cubicBezTo>
                <a:cubicBezTo>
                  <a:pt x="1533" y="109"/>
                  <a:pt x="1533" y="109"/>
                  <a:pt x="1533" y="109"/>
                </a:cubicBezTo>
                <a:cubicBezTo>
                  <a:pt x="1533" y="248"/>
                  <a:pt x="1533" y="248"/>
                  <a:pt x="1533" y="248"/>
                </a:cubicBezTo>
                <a:cubicBezTo>
                  <a:pt x="1533" y="264"/>
                  <a:pt x="1526" y="279"/>
                  <a:pt x="1515" y="291"/>
                </a:cubicBezTo>
                <a:cubicBezTo>
                  <a:pt x="1503" y="301"/>
                  <a:pt x="1489" y="308"/>
                  <a:pt x="1473" y="308"/>
                </a:cubicBezTo>
                <a:cubicBezTo>
                  <a:pt x="987" y="308"/>
                  <a:pt x="91" y="308"/>
                  <a:pt x="5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777" y="389"/>
                  <a:pt x="1473" y="389"/>
                  <a:pt x="1473" y="389"/>
                </a:cubicBezTo>
                <a:cubicBezTo>
                  <a:pt x="1511" y="389"/>
                  <a:pt x="1546" y="372"/>
                  <a:pt x="1572" y="348"/>
                </a:cubicBezTo>
                <a:cubicBezTo>
                  <a:pt x="1597" y="321"/>
                  <a:pt x="1613" y="286"/>
                  <a:pt x="1613" y="248"/>
                </a:cubicBezTo>
                <a:cubicBezTo>
                  <a:pt x="1613" y="109"/>
                  <a:pt x="1613" y="109"/>
                  <a:pt x="1613" y="109"/>
                </a:cubicBezTo>
                <a:cubicBezTo>
                  <a:pt x="1684" y="109"/>
                  <a:pt x="1684" y="109"/>
                  <a:pt x="1684" y="109"/>
                </a:cubicBezTo>
                <a:lnTo>
                  <a:pt x="15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0" y="3652839"/>
            <a:ext cx="3976688" cy="1098947"/>
          </a:xfrm>
          <a:custGeom>
            <a:avLst/>
            <a:gdLst>
              <a:gd name="T0" fmla="*/ 1471 w 1542"/>
              <a:gd name="T1" fmla="*/ 281 h 389"/>
              <a:gd name="T2" fmla="*/ 1471 w 1542"/>
              <a:gd name="T3" fmla="*/ 142 h 389"/>
              <a:gd name="T4" fmla="*/ 1429 w 1542"/>
              <a:gd name="T5" fmla="*/ 42 h 389"/>
              <a:gd name="T6" fmla="*/ 1330 w 1542"/>
              <a:gd name="T7" fmla="*/ 0 h 389"/>
              <a:gd name="T8" fmla="*/ 4 w 1542"/>
              <a:gd name="T9" fmla="*/ 0 h 389"/>
              <a:gd name="T10" fmla="*/ 0 w 1542"/>
              <a:gd name="T11" fmla="*/ 81 h 389"/>
              <a:gd name="T12" fmla="*/ 1330 w 1542"/>
              <a:gd name="T13" fmla="*/ 81 h 389"/>
              <a:gd name="T14" fmla="*/ 1373 w 1542"/>
              <a:gd name="T15" fmla="*/ 99 h 389"/>
              <a:gd name="T16" fmla="*/ 1390 w 1542"/>
              <a:gd name="T17" fmla="*/ 142 h 389"/>
              <a:gd name="T18" fmla="*/ 1390 w 1542"/>
              <a:gd name="T19" fmla="*/ 281 h 389"/>
              <a:gd name="T20" fmla="*/ 1325 w 1542"/>
              <a:gd name="T21" fmla="*/ 281 h 389"/>
              <a:gd name="T22" fmla="*/ 1433 w 1542"/>
              <a:gd name="T23" fmla="*/ 389 h 389"/>
              <a:gd name="T24" fmla="*/ 1542 w 1542"/>
              <a:gd name="T25" fmla="*/ 281 h 389"/>
              <a:gd name="T26" fmla="*/ 1471 w 154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42" h="389">
                <a:moveTo>
                  <a:pt x="1471" y="281"/>
                </a:moveTo>
                <a:cubicBezTo>
                  <a:pt x="1471" y="281"/>
                  <a:pt x="1471" y="281"/>
                  <a:pt x="1471" y="142"/>
                </a:cubicBezTo>
                <a:cubicBezTo>
                  <a:pt x="1471" y="102"/>
                  <a:pt x="1454" y="67"/>
                  <a:pt x="1429" y="42"/>
                </a:cubicBezTo>
                <a:cubicBezTo>
                  <a:pt x="1403" y="16"/>
                  <a:pt x="1368" y="0"/>
                  <a:pt x="1330" y="0"/>
                </a:cubicBezTo>
                <a:cubicBezTo>
                  <a:pt x="1330" y="0"/>
                  <a:pt x="639" y="0"/>
                  <a:pt x="4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77" y="81"/>
                  <a:pt x="945" y="81"/>
                  <a:pt x="1330" y="81"/>
                </a:cubicBezTo>
                <a:cubicBezTo>
                  <a:pt x="1347" y="81"/>
                  <a:pt x="1361" y="87"/>
                  <a:pt x="1373" y="99"/>
                </a:cubicBezTo>
                <a:cubicBezTo>
                  <a:pt x="1383" y="110"/>
                  <a:pt x="1390" y="125"/>
                  <a:pt x="1390" y="142"/>
                </a:cubicBezTo>
                <a:cubicBezTo>
                  <a:pt x="1390" y="142"/>
                  <a:pt x="1390" y="142"/>
                  <a:pt x="1390" y="281"/>
                </a:cubicBezTo>
                <a:cubicBezTo>
                  <a:pt x="1390" y="281"/>
                  <a:pt x="1390" y="281"/>
                  <a:pt x="1325" y="281"/>
                </a:cubicBezTo>
                <a:cubicBezTo>
                  <a:pt x="1325" y="281"/>
                  <a:pt x="1325" y="281"/>
                  <a:pt x="1433" y="389"/>
                </a:cubicBezTo>
                <a:cubicBezTo>
                  <a:pt x="1542" y="281"/>
                  <a:pt x="1542" y="281"/>
                  <a:pt x="1542" y="281"/>
                </a:cubicBezTo>
                <a:cubicBezTo>
                  <a:pt x="1542" y="281"/>
                  <a:pt x="1542" y="281"/>
                  <a:pt x="1471" y="2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2780110"/>
            <a:ext cx="2346722" cy="1098947"/>
          </a:xfrm>
          <a:custGeom>
            <a:avLst/>
            <a:gdLst>
              <a:gd name="T0" fmla="*/ 1135 w 1243"/>
              <a:gd name="T1" fmla="*/ 0 h 389"/>
              <a:gd name="T2" fmla="*/ 1027 w 1243"/>
              <a:gd name="T3" fmla="*/ 109 h 389"/>
              <a:gd name="T4" fmla="*/ 1092 w 1243"/>
              <a:gd name="T5" fmla="*/ 109 h 389"/>
              <a:gd name="T6" fmla="*/ 1092 w 1243"/>
              <a:gd name="T7" fmla="*/ 248 h 389"/>
              <a:gd name="T8" fmla="*/ 1074 w 1243"/>
              <a:gd name="T9" fmla="*/ 291 h 389"/>
              <a:gd name="T10" fmla="*/ 1032 w 1243"/>
              <a:gd name="T11" fmla="*/ 308 h 389"/>
              <a:gd name="T12" fmla="*/ 0 w 1243"/>
              <a:gd name="T13" fmla="*/ 308 h 389"/>
              <a:gd name="T14" fmla="*/ 0 w 1243"/>
              <a:gd name="T15" fmla="*/ 389 h 389"/>
              <a:gd name="T16" fmla="*/ 1032 w 1243"/>
              <a:gd name="T17" fmla="*/ 389 h 389"/>
              <a:gd name="T18" fmla="*/ 1131 w 1243"/>
              <a:gd name="T19" fmla="*/ 348 h 389"/>
              <a:gd name="T20" fmla="*/ 1172 w 1243"/>
              <a:gd name="T21" fmla="*/ 248 h 389"/>
              <a:gd name="T22" fmla="*/ 1172 w 1243"/>
              <a:gd name="T23" fmla="*/ 109 h 389"/>
              <a:gd name="T24" fmla="*/ 1243 w 1243"/>
              <a:gd name="T25" fmla="*/ 109 h 389"/>
              <a:gd name="T26" fmla="*/ 1135 w 1243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3" h="389">
                <a:moveTo>
                  <a:pt x="1135" y="0"/>
                </a:moveTo>
                <a:cubicBezTo>
                  <a:pt x="1027" y="109"/>
                  <a:pt x="1027" y="109"/>
                  <a:pt x="1027" y="109"/>
                </a:cubicBezTo>
                <a:cubicBezTo>
                  <a:pt x="1092" y="109"/>
                  <a:pt x="1092" y="109"/>
                  <a:pt x="1092" y="109"/>
                </a:cubicBezTo>
                <a:cubicBezTo>
                  <a:pt x="1092" y="248"/>
                  <a:pt x="1092" y="248"/>
                  <a:pt x="1092" y="248"/>
                </a:cubicBezTo>
                <a:cubicBezTo>
                  <a:pt x="1092" y="264"/>
                  <a:pt x="1085" y="279"/>
                  <a:pt x="1074" y="291"/>
                </a:cubicBezTo>
                <a:cubicBezTo>
                  <a:pt x="1062" y="301"/>
                  <a:pt x="1048" y="308"/>
                  <a:pt x="1032" y="308"/>
                </a:cubicBezTo>
                <a:cubicBezTo>
                  <a:pt x="747" y="308"/>
                  <a:pt x="321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581" y="389"/>
                  <a:pt x="1032" y="389"/>
                  <a:pt x="1032" y="389"/>
                </a:cubicBezTo>
                <a:cubicBezTo>
                  <a:pt x="1070" y="389"/>
                  <a:pt x="1105" y="372"/>
                  <a:pt x="1131" y="348"/>
                </a:cubicBezTo>
                <a:cubicBezTo>
                  <a:pt x="1156" y="321"/>
                  <a:pt x="1172" y="286"/>
                  <a:pt x="1172" y="248"/>
                </a:cubicBezTo>
                <a:cubicBezTo>
                  <a:pt x="1172" y="109"/>
                  <a:pt x="1172" y="109"/>
                  <a:pt x="1172" y="109"/>
                </a:cubicBezTo>
                <a:cubicBezTo>
                  <a:pt x="1243" y="109"/>
                  <a:pt x="1243" y="109"/>
                  <a:pt x="1243" y="109"/>
                </a:cubicBezTo>
                <a:lnTo>
                  <a:pt x="11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3643314"/>
            <a:ext cx="1950244" cy="1098947"/>
          </a:xfrm>
          <a:custGeom>
            <a:avLst/>
            <a:gdLst>
              <a:gd name="T0" fmla="*/ 1031 w 1102"/>
              <a:gd name="T1" fmla="*/ 281 h 389"/>
              <a:gd name="T2" fmla="*/ 1031 w 1102"/>
              <a:gd name="T3" fmla="*/ 142 h 389"/>
              <a:gd name="T4" fmla="*/ 989 w 1102"/>
              <a:gd name="T5" fmla="*/ 42 h 389"/>
              <a:gd name="T6" fmla="*/ 890 w 1102"/>
              <a:gd name="T7" fmla="*/ 0 h 389"/>
              <a:gd name="T8" fmla="*/ 0 w 1102"/>
              <a:gd name="T9" fmla="*/ 0 h 389"/>
              <a:gd name="T10" fmla="*/ 0 w 1102"/>
              <a:gd name="T11" fmla="*/ 81 h 389"/>
              <a:gd name="T12" fmla="*/ 890 w 1102"/>
              <a:gd name="T13" fmla="*/ 81 h 389"/>
              <a:gd name="T14" fmla="*/ 933 w 1102"/>
              <a:gd name="T15" fmla="*/ 99 h 389"/>
              <a:gd name="T16" fmla="*/ 950 w 1102"/>
              <a:gd name="T17" fmla="*/ 142 h 389"/>
              <a:gd name="T18" fmla="*/ 950 w 1102"/>
              <a:gd name="T19" fmla="*/ 281 h 389"/>
              <a:gd name="T20" fmla="*/ 885 w 1102"/>
              <a:gd name="T21" fmla="*/ 281 h 389"/>
              <a:gd name="T22" fmla="*/ 993 w 1102"/>
              <a:gd name="T23" fmla="*/ 389 h 389"/>
              <a:gd name="T24" fmla="*/ 1102 w 1102"/>
              <a:gd name="T25" fmla="*/ 281 h 389"/>
              <a:gd name="T26" fmla="*/ 1031 w 110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02" h="389">
                <a:moveTo>
                  <a:pt x="1031" y="281"/>
                </a:moveTo>
                <a:cubicBezTo>
                  <a:pt x="1031" y="281"/>
                  <a:pt x="1031" y="281"/>
                  <a:pt x="1031" y="142"/>
                </a:cubicBezTo>
                <a:cubicBezTo>
                  <a:pt x="1031" y="102"/>
                  <a:pt x="1014" y="67"/>
                  <a:pt x="989" y="42"/>
                </a:cubicBezTo>
                <a:cubicBezTo>
                  <a:pt x="963" y="16"/>
                  <a:pt x="928" y="0"/>
                  <a:pt x="890" y="0"/>
                </a:cubicBezTo>
                <a:cubicBezTo>
                  <a:pt x="890" y="0"/>
                  <a:pt x="479" y="0"/>
                  <a:pt x="0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297" y="81"/>
                  <a:pt x="671" y="81"/>
                  <a:pt x="890" y="81"/>
                </a:cubicBezTo>
                <a:cubicBezTo>
                  <a:pt x="907" y="81"/>
                  <a:pt x="921" y="87"/>
                  <a:pt x="933" y="99"/>
                </a:cubicBezTo>
                <a:cubicBezTo>
                  <a:pt x="943" y="110"/>
                  <a:pt x="950" y="125"/>
                  <a:pt x="950" y="142"/>
                </a:cubicBezTo>
                <a:cubicBezTo>
                  <a:pt x="950" y="142"/>
                  <a:pt x="950" y="142"/>
                  <a:pt x="950" y="281"/>
                </a:cubicBezTo>
                <a:cubicBezTo>
                  <a:pt x="950" y="281"/>
                  <a:pt x="950" y="281"/>
                  <a:pt x="885" y="281"/>
                </a:cubicBezTo>
                <a:cubicBezTo>
                  <a:pt x="885" y="281"/>
                  <a:pt x="885" y="281"/>
                  <a:pt x="993" y="389"/>
                </a:cubicBezTo>
                <a:cubicBezTo>
                  <a:pt x="1102" y="281"/>
                  <a:pt x="1102" y="281"/>
                  <a:pt x="1102" y="281"/>
                </a:cubicBezTo>
                <a:cubicBezTo>
                  <a:pt x="1102" y="281"/>
                  <a:pt x="1102" y="281"/>
                  <a:pt x="1031" y="28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3" name="TextBox 12"/>
          <p:cNvSpPr txBox="1"/>
          <p:nvPr/>
        </p:nvSpPr>
        <p:spPr>
          <a:xfrm>
            <a:off x="7110045" y="3574677"/>
            <a:ext cx="2033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Arkadaş ile İlgili Sorunlar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90480" y="2441909"/>
            <a:ext cx="1723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Aile İle İlgili Sorunlar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60146" y="5160152"/>
            <a:ext cx="1782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Okul İle İlgili Sorunlar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17026" y="2449753"/>
            <a:ext cx="151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Maddi Sorunlar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22405" y="5281540"/>
            <a:ext cx="1502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Sağlık Sorunları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89694" y="2430696"/>
            <a:ext cx="1539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Duygusal Sorunlar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40830" y="5344230"/>
            <a:ext cx="1511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Sosyal Sorunlar</a:t>
            </a:r>
            <a:endParaRPr lang="id-ID" sz="1400" b="1" dirty="0">
              <a:latin typeface="+mj-lt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>
                <a:latin typeface="Candara" pitchFamily="34" charset="0"/>
              </a:rPr>
              <a:t>Kişisel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ndara" pitchFamily="34" charset="0"/>
            </a:endParaRPr>
          </a:p>
        </p:txBody>
      </p:sp>
      <p:pic>
        <p:nvPicPr>
          <p:cNvPr id="1026" name="Picture 2" descr="C:\Users\muhammed\Desktop\clie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6457" y="3092301"/>
            <a:ext cx="655674" cy="655674"/>
          </a:xfrm>
          <a:prstGeom prst="rect">
            <a:avLst/>
          </a:prstGeom>
          <a:noFill/>
        </p:spPr>
      </p:pic>
      <p:pic>
        <p:nvPicPr>
          <p:cNvPr id="1027" name="Picture 3" descr="C:\Users\muhammed\Desktop\pati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1279" y="4768700"/>
            <a:ext cx="533398" cy="533398"/>
          </a:xfrm>
          <a:prstGeom prst="rect">
            <a:avLst/>
          </a:prstGeom>
          <a:noFill/>
        </p:spPr>
      </p:pic>
      <p:pic>
        <p:nvPicPr>
          <p:cNvPr id="1030" name="Picture 6" descr="D:\MUHAMMED\afiş-broşür-bülten\psd\deneme\şekiller\icon\175-Education-Vector-Icons\175-Education-Vector-Icons\PNG\128\1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2251" y="4784355"/>
            <a:ext cx="449963" cy="449963"/>
          </a:xfrm>
          <a:prstGeom prst="rect">
            <a:avLst/>
          </a:prstGeom>
          <a:noFill/>
        </p:spPr>
      </p:pic>
      <p:pic>
        <p:nvPicPr>
          <p:cNvPr id="1031" name="Picture 7" descr="C:\Users\muhammed\Desktop\ind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6252" y="1972339"/>
            <a:ext cx="582464" cy="582464"/>
          </a:xfrm>
          <a:prstGeom prst="rect">
            <a:avLst/>
          </a:prstGeom>
          <a:noFill/>
        </p:spPr>
      </p:pic>
      <p:pic>
        <p:nvPicPr>
          <p:cNvPr id="1033" name="Picture 9" descr="C:\Users\muhammed\Desktop\family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3359" y="2050311"/>
            <a:ext cx="421758" cy="421758"/>
          </a:xfrm>
          <a:prstGeom prst="rect">
            <a:avLst/>
          </a:prstGeom>
          <a:noFill/>
        </p:spPr>
      </p:pic>
      <p:pic>
        <p:nvPicPr>
          <p:cNvPr id="1035" name="Picture 11" descr="C:\Users\muhammed\Desktop\indi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7434" y="4727808"/>
            <a:ext cx="468884" cy="620369"/>
          </a:xfrm>
          <a:prstGeom prst="rect">
            <a:avLst/>
          </a:prstGeom>
          <a:noFill/>
        </p:spPr>
      </p:pic>
      <p:pic>
        <p:nvPicPr>
          <p:cNvPr id="24" name="Picture 2" descr="C:\Users\muhammed\Desktop\kisspng-broken-heart-clip-art-broken-heart-5ac0e9a0a09828.699063741522592160657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76645" y="1961708"/>
            <a:ext cx="515678" cy="515678"/>
          </a:xfrm>
          <a:prstGeom prst="rect">
            <a:avLst/>
          </a:prstGeom>
          <a:noFill/>
        </p:spPr>
      </p:pic>
      <p:sp>
        <p:nvSpPr>
          <p:cNvPr id="27" name="26 Dikdörtgen"/>
          <p:cNvSpPr/>
          <p:nvPr/>
        </p:nvSpPr>
        <p:spPr>
          <a:xfrm>
            <a:off x="1708556" y="6334780"/>
            <a:ext cx="56314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KASIF KALKAVAN REHBERLIK SERVISI</a:t>
            </a:r>
            <a:endParaRPr lang="tr-TR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85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/>
      <p:bldP spid="17" grpId="0"/>
      <p:bldP spid="19" grpId="0"/>
      <p:bldP spid="21" grpId="0"/>
      <p:bldP spid="42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4314825" y="4191000"/>
            <a:ext cx="1390650" cy="838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14875" y="2943225"/>
            <a:ext cx="1343025" cy="81915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38475" y="4019550"/>
            <a:ext cx="1733550" cy="800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286000" y="2809875"/>
            <a:ext cx="1590675" cy="9429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296025" y="3181350"/>
            <a:ext cx="676275" cy="15335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229225" y="2628900"/>
            <a:ext cx="628650" cy="14382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24575" y="3409950"/>
            <a:ext cx="1143000" cy="12287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048500" y="2686050"/>
            <a:ext cx="971550" cy="8858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3217825" y="2480777"/>
            <a:ext cx="2000250" cy="200025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1750975" y="3415586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extBox 22"/>
          <p:cNvSpPr txBox="1"/>
          <p:nvPr/>
        </p:nvSpPr>
        <p:spPr>
          <a:xfrm>
            <a:off x="2148483" y="4112213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Gizlilik</a:t>
            </a:r>
            <a:endParaRPr lang="id-ID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5482" y="3330861"/>
            <a:ext cx="11849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Gönüllülük</a:t>
            </a:r>
            <a:endParaRPr lang="id-ID" sz="15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4913629" y="3497173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TextBox 25"/>
          <p:cNvSpPr txBox="1"/>
          <p:nvPr/>
        </p:nvSpPr>
        <p:spPr>
          <a:xfrm>
            <a:off x="5444188" y="4216883"/>
            <a:ext cx="678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Saygı</a:t>
            </a:r>
            <a:endParaRPr lang="id-ID" sz="15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5575864" y="1981512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TextBox 27"/>
          <p:cNvSpPr txBox="1"/>
          <p:nvPr/>
        </p:nvSpPr>
        <p:spPr>
          <a:xfrm>
            <a:off x="5862768" y="2585806"/>
            <a:ext cx="11657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Tüm</a:t>
            </a:r>
          </a:p>
          <a:p>
            <a:pPr algn="ctr"/>
            <a:r>
              <a:rPr lang="tr-TR" sz="1500" b="1" dirty="0" smtClean="0">
                <a:latin typeface="+mj-lt"/>
              </a:rPr>
              <a:t>Öğrenciler</a:t>
            </a:r>
            <a:endParaRPr lang="id-ID" sz="15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6730099" y="3182838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TextBox 29"/>
          <p:cNvSpPr txBox="1"/>
          <p:nvPr/>
        </p:nvSpPr>
        <p:spPr>
          <a:xfrm>
            <a:off x="7008348" y="3734246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Çift Taraflı</a:t>
            </a:r>
          </a:p>
          <a:p>
            <a:pPr algn="ctr"/>
            <a:r>
              <a:rPr lang="tr-TR" sz="1400" b="1" dirty="0" smtClean="0">
                <a:latin typeface="+mj-lt"/>
              </a:rPr>
              <a:t>İletişim</a:t>
            </a:r>
            <a:endParaRPr lang="id-ID" sz="1400" b="1" dirty="0">
              <a:latin typeface="+mj-lt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>
                <a:latin typeface="Candara" pitchFamily="34" charset="0"/>
              </a:rPr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708556" y="6334780"/>
            <a:ext cx="56314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KASIF KALKAVAN REHBERLIK SERVISI</a:t>
            </a:r>
            <a:endParaRPr lang="tr-TR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36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rehberlik-servisi-tanitimi-gizlilik.jpg"/>
          <p:cNvPicPr>
            <a:picLocks noChangeAspect="1"/>
          </p:cNvPicPr>
          <p:nvPr/>
        </p:nvPicPr>
        <p:blipFill>
          <a:blip r:embed="rId2" cstate="print"/>
          <a:srcRect b="9415"/>
          <a:stretch>
            <a:fillRect/>
          </a:stretch>
        </p:blipFill>
        <p:spPr>
          <a:xfrm>
            <a:off x="1175656" y="1396184"/>
            <a:ext cx="6251945" cy="5148681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Rehberlik İlkeleri</a:t>
            </a:r>
            <a:endParaRPr kumimoji="0" lang="id-ID" sz="4400" b="1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ndara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1708556" y="6334780"/>
            <a:ext cx="56314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KASIF KALKAVAN REHBERLIK SERVISI</a:t>
            </a:r>
            <a:endParaRPr lang="tr-TR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rehberlik-servisi-tanitimi-gonulluluk.jpg"/>
          <p:cNvPicPr>
            <a:picLocks noChangeAspect="1"/>
          </p:cNvPicPr>
          <p:nvPr/>
        </p:nvPicPr>
        <p:blipFill>
          <a:blip r:embed="rId2" cstate="print"/>
          <a:srcRect b="8072"/>
          <a:stretch>
            <a:fillRect/>
          </a:stretch>
        </p:blipFill>
        <p:spPr>
          <a:xfrm>
            <a:off x="1" y="1047341"/>
            <a:ext cx="6634716" cy="5331846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708556" y="6334780"/>
            <a:ext cx="56314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KASIF KALKAVAN REHBERLIK SERVISI</a:t>
            </a:r>
            <a:endParaRPr lang="tr-TR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Rehberlik İlkeleri</a:t>
            </a:r>
            <a:endParaRPr kumimoji="0" lang="id-ID" sz="4400" b="1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hammed\Desktop\rehberlik servisi tanıtımı-SAYGI.jpg"/>
          <p:cNvPicPr>
            <a:picLocks noChangeAspect="1" noChangeArrowheads="1"/>
          </p:cNvPicPr>
          <p:nvPr/>
        </p:nvPicPr>
        <p:blipFill>
          <a:blip r:embed="rId2" cstate="print"/>
          <a:srcRect b="6218"/>
          <a:stretch>
            <a:fillRect/>
          </a:stretch>
        </p:blipFill>
        <p:spPr bwMode="auto">
          <a:xfrm>
            <a:off x="-5804" y="1057544"/>
            <a:ext cx="6608622" cy="5429755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1708556" y="6334780"/>
            <a:ext cx="56314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KASIF KALKAVAN REHBERLIK SERVISI</a:t>
            </a:r>
            <a:endParaRPr lang="tr-TR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Rehberlik İlkeleri</a:t>
            </a:r>
            <a:endParaRPr kumimoji="0" lang="id-ID" sz="4400" b="1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10631</TotalTime>
  <Words>229</Words>
  <Application>Microsoft Office PowerPoint</Application>
  <PresentationFormat>Ekran Gösterisi (4:3)</PresentationFormat>
  <Paragraphs>106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</vt:lpstr>
      <vt:lpstr>Candara</vt:lpstr>
      <vt:lpstr>Entypo</vt:lpstr>
      <vt:lpstr>Modern Pictograms</vt:lpstr>
      <vt:lpstr>RaphaelIcons</vt:lpstr>
      <vt:lpstr>ubuntu</vt:lpstr>
      <vt:lpstr>Office Theme</vt:lpstr>
      <vt:lpstr>Rehberlik Nedir?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Kasif-Kalkavan</cp:lastModifiedBy>
  <cp:revision>548</cp:revision>
  <dcterms:created xsi:type="dcterms:W3CDTF">2014-12-21T04:26:02Z</dcterms:created>
  <dcterms:modified xsi:type="dcterms:W3CDTF">2024-02-16T10:12:52Z</dcterms:modified>
</cp:coreProperties>
</file>